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71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58" r:id="rId18"/>
  </p:sldIdLst>
  <p:sldSz cx="12192000" cy="6858000"/>
  <p:notesSz cx="6858000" cy="9144000"/>
  <p:embeddedFontLst>
    <p:embeddedFont>
      <p:font typeface="Cambria Math" panose="02040503050406030204" pitchFamily="18" charset="0"/>
      <p:regular r:id="rId20"/>
    </p:embeddedFont>
    <p:embeddedFont>
      <p:font typeface="D2Coding" panose="020B0609020101020101" pitchFamily="49" charset="-127"/>
      <p:regular r:id="rId21"/>
      <p:bold r:id="rId22"/>
    </p:embeddedFont>
    <p:embeddedFont>
      <p:font typeface="나눔스퀘어 네오 Regular" panose="00000500000000000000" pitchFamily="2" charset="-127"/>
      <p:regular r:id="rId23"/>
    </p:embeddedFont>
    <p:embeddedFont>
      <p:font typeface="나눔스퀘어_ac Bold" panose="020B0600000101010101" pitchFamily="50" charset="-127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Intro" id="{9BAB98C7-22CF-4B6B-9317-BDC540C269D1}">
          <p14:sldIdLst>
            <p14:sldId id="271"/>
          </p14:sldIdLst>
        </p14:section>
        <p14:section name="1. Main" id="{7E1C7A5F-491F-4831-97E8-4ABD5E08E8DD}">
          <p14:sldIdLst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258A"/>
    <a:srgbClr val="FFFFFF"/>
    <a:srgbClr val="5E217D"/>
    <a:srgbClr val="ECDBF5"/>
    <a:srgbClr val="004098"/>
    <a:srgbClr val="0089A9"/>
    <a:srgbClr val="CBE7F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 showGuides="1">
      <p:cViewPr varScale="1">
        <p:scale>
          <a:sx n="160" d="100"/>
          <a:sy n="160" d="100"/>
        </p:scale>
        <p:origin x="552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2024-11-29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슬라이드 번호 개체 틀 8">
            <a:extLst>
              <a:ext uri="{FF2B5EF4-FFF2-40B4-BE49-F238E27FC236}">
                <a16:creationId xmlns:a16="http://schemas.microsoft.com/office/drawing/2014/main" id="{B68603BE-F16C-2D94-29DB-8F6F35F4B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8276" y="6492875"/>
            <a:ext cx="2743200" cy="365125"/>
          </a:xfrm>
        </p:spPr>
        <p:txBody>
          <a:bodyPr/>
          <a:lstStyle>
            <a:lvl1pPr algn="l"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17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62682D-312C-0359-7342-69666F570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11971C-18E3-9786-E5C5-08F4D9FD2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5B18-D0B8-EAF0-67AC-074D6EE37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041F-AC90-A1D5-112C-AAE9EFBAD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6194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1579876" y="3236306"/>
            <a:ext cx="3636706" cy="50962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latin typeface="+mj-ea"/>
                <a:ea typeface="+mj-ea"/>
              </a:rPr>
              <a:t>3-(2). </a:t>
            </a:r>
            <a:r>
              <a:rPr lang="ko-KR" altLang="en-US" sz="2000" dirty="0">
                <a:latin typeface="+mj-ea"/>
                <a:ea typeface="+mj-ea"/>
              </a:rPr>
              <a:t>선형 회귀 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FFBDF-2AA4-4027-E6EA-8F6E5FEEF2B8}"/>
              </a:ext>
            </a:extLst>
          </p:cNvPr>
          <p:cNvSpPr txBox="1"/>
          <p:nvPr/>
        </p:nvSpPr>
        <p:spPr>
          <a:xfrm>
            <a:off x="1462064" y="1127148"/>
            <a:ext cx="1830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03</a:t>
            </a:r>
            <a:endParaRPr lang="ko-KR" altLang="en-US" sz="5400" dirty="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1462064" y="2243833"/>
            <a:ext cx="463393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>
                <a:latin typeface="+mj-ea"/>
              </a:rPr>
              <a:t>회귀 알고리즘과 </a:t>
            </a:r>
            <a:br>
              <a:rPr lang="en-US" altLang="ko-KR" sz="4000" dirty="0">
                <a:latin typeface="+mj-ea"/>
              </a:rPr>
            </a:br>
            <a:r>
              <a:rPr lang="ko-KR" altLang="en-US" sz="4000" dirty="0">
                <a:latin typeface="+mj-ea"/>
              </a:rPr>
              <a:t>모델 규제 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임영선</a:t>
            </a:r>
            <a:endParaRPr lang="ko-KR" altLang="en-US" sz="4000" spc="600" dirty="0">
              <a:latin typeface="+mj-ea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24. 11. 29. </a:t>
            </a:r>
            <a:r>
              <a:rPr lang="ko-KR" altLang="en-US" sz="2000">
                <a:latin typeface="+mn-ea"/>
                <a:ea typeface="+mn-ea"/>
              </a:rPr>
              <a:t>금</a:t>
            </a:r>
            <a:r>
              <a:rPr lang="en-US" altLang="ko-KR" sz="2000">
                <a:latin typeface="+mn-ea"/>
                <a:ea typeface="+mn-ea"/>
              </a:rPr>
              <a:t>.</a:t>
            </a:r>
            <a:endParaRPr lang="ko-KR" altLang="en-US" sz="2000" dirty="0">
              <a:latin typeface="+mn-ea"/>
              <a:ea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2942D1-ADA2-9AFF-300D-E3F38126F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/>
              <p:nvPr/>
            </p:nvSpPr>
            <p:spPr>
              <a:xfrm>
                <a:off x="660530" y="1563565"/>
                <a:ext cx="10870283" cy="7941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농어의 길이 </a:t>
                </a:r>
                <a:r>
                  <a:rPr lang="en-US" altLang="ko-KR" sz="1600" dirty="0">
                    <a:latin typeface="+mn-ea"/>
                  </a:rPr>
                  <a:t>15</a:t>
                </a:r>
                <a:r>
                  <a:rPr lang="ko-KR" altLang="en-US" sz="1600" dirty="0">
                    <a:latin typeface="+mn-ea"/>
                  </a:rPr>
                  <a:t>에서 </a:t>
                </a:r>
                <a:r>
                  <a:rPr lang="en-US" altLang="ko-KR" sz="1600" dirty="0">
                    <a:latin typeface="+mn-ea"/>
                  </a:rPr>
                  <a:t>50</a:t>
                </a:r>
                <a:r>
                  <a:rPr lang="ko-KR" altLang="en-US" sz="1600" dirty="0">
                    <a:latin typeface="+mn-ea"/>
                  </a:rPr>
                  <a:t>까지 직선을 그려 봄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직선을 그리기 위해선 앞에서 구한 기울기와 절편을 사용하여 </a:t>
                </a:r>
                <a:r>
                  <a:rPr lang="en-US" altLang="ko-KR" sz="1600" dirty="0">
                    <a:latin typeface="+mn-ea"/>
                  </a:rPr>
                  <a:t>(15, 15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600" dirty="0">
                    <a:latin typeface="+mn-ea"/>
                  </a:rPr>
                  <a:t>39</a:t>
                </a:r>
                <a14:m>
                  <m:oMath xmlns:m="http://schemas.openxmlformats.org/officeDocument/2006/math">
                    <m:r>
                      <a:rPr lang="en-US" altLang="ko-KR" sz="1600" b="0" i="1" dirty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altLang="ko-KR" sz="1600" dirty="0">
                    <a:latin typeface="+mn-ea"/>
                  </a:rPr>
                  <a:t>709)</a:t>
                </a:r>
                <a:r>
                  <a:rPr lang="ko-KR" altLang="en-US" sz="1600" dirty="0">
                    <a:latin typeface="+mn-ea"/>
                  </a:rPr>
                  <a:t>와 </a:t>
                </a:r>
                <a:r>
                  <a:rPr lang="en-US" altLang="ko-KR" sz="1600" dirty="0">
                    <a:latin typeface="+mn-ea"/>
                  </a:rPr>
                  <a:t>(50, 50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600" dirty="0">
                    <a:latin typeface="+mn-ea"/>
                  </a:rPr>
                  <a:t>39</a:t>
                </a:r>
                <a14:m>
                  <m:oMath xmlns:m="http://schemas.openxmlformats.org/officeDocument/2006/math">
                    <m:r>
                      <a:rPr lang="en-US" altLang="ko-KR" sz="1600" b="0" i="1" dirty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altLang="ko-KR" sz="1600" dirty="0">
                    <a:latin typeface="+mn-ea"/>
                  </a:rPr>
                  <a:t>709) </a:t>
                </a:r>
                <a:r>
                  <a:rPr lang="ko-KR" altLang="en-US" sz="1600" dirty="0">
                    <a:latin typeface="+mn-ea"/>
                  </a:rPr>
                  <a:t>두 점을 이어 줌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0" y="1563565"/>
                <a:ext cx="10870283" cy="794192"/>
              </a:xfrm>
              <a:prstGeom prst="rect">
                <a:avLst/>
              </a:prstGeom>
              <a:blipFill>
                <a:blip r:embed="rId2"/>
                <a:stretch>
                  <a:fillRect l="-224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AF49A4-267D-AC41-5D4B-C0DB60CB660A}"/>
              </a:ext>
            </a:extLst>
          </p:cNvPr>
          <p:cNvSpPr txBox="1"/>
          <p:nvPr/>
        </p:nvSpPr>
        <p:spPr>
          <a:xfrm>
            <a:off x="1105797" y="2508716"/>
            <a:ext cx="6918063" cy="203132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matplotlib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pyplot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as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plot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], 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coef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+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intercept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coef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+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intercept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1241.8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maker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'^'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xlabel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'length'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ylabel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'weight'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show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C7D67E4-34D1-CD4B-58B5-81BFFE4DF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816" y="2508716"/>
            <a:ext cx="2743200" cy="204321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6553FDC-ACDE-4402-6647-7B16496FAD39}"/>
              </a:ext>
            </a:extLst>
          </p:cNvPr>
          <p:cNvSpPr txBox="1"/>
          <p:nvPr/>
        </p:nvSpPr>
        <p:spPr>
          <a:xfrm>
            <a:off x="976257" y="4745524"/>
            <a:ext cx="6513322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그래프에 표시된 직선은 선형 회귀 알고리즘이 데이터 셋에서 찾은 최적의 직선임</a:t>
            </a:r>
            <a:endParaRPr lang="en-US" altLang="ko-KR" sz="14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길이가 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50cm 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인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농어에 대한 예측은 이 직선의 연장선에 놓여있음</a:t>
            </a:r>
            <a:endParaRPr lang="en-US" altLang="ko-KR" sz="1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8686E0-FC8C-1940-32C1-2F4F7AABB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0240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/>
              <p:nvPr/>
            </p:nvSpPr>
            <p:spPr>
              <a:xfrm>
                <a:off x="660530" y="1563565"/>
                <a:ext cx="4602670" cy="4238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>
                    <a:latin typeface="+mn-ea"/>
                  </a:rPr>
                  <a:t>훈련 </a:t>
                </a:r>
                <a:r>
                  <a:rPr lang="ko-KR" altLang="en-US" sz="1600" dirty="0">
                    <a:latin typeface="+mn-ea"/>
                  </a:rPr>
                  <a:t>세트와 테스트 세트에 대한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sz="1600" dirty="0">
                    <a:latin typeface="+mn-ea"/>
                  </a:rPr>
                  <a:t> </a:t>
                </a:r>
                <a:r>
                  <a:rPr lang="ko-KR" altLang="en-US" sz="1600" dirty="0">
                    <a:latin typeface="+mn-ea"/>
                  </a:rPr>
                  <a:t>점수를 확인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0" y="1563565"/>
                <a:ext cx="4602670" cy="423834"/>
              </a:xfrm>
              <a:prstGeom prst="rect">
                <a:avLst/>
              </a:prstGeom>
              <a:blipFill>
                <a:blip r:embed="rId2"/>
                <a:stretch>
                  <a:fillRect l="-530" b="-171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AF49A4-267D-AC41-5D4B-C0DB60CB660A}"/>
              </a:ext>
            </a:extLst>
          </p:cNvPr>
          <p:cNvSpPr txBox="1"/>
          <p:nvPr/>
        </p:nvSpPr>
        <p:spPr>
          <a:xfrm>
            <a:off x="1105797" y="2133318"/>
            <a:ext cx="9347651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 </a:t>
            </a:r>
            <a:r>
              <a:rPr lang="en-US" altLang="ko-KR" sz="1400" b="0" dirty="0">
                <a:solidFill>
                  <a:schemeClr val="accent4"/>
                </a:solidFill>
                <a:effectLst/>
                <a:latin typeface="+mn-ea"/>
              </a:rPr>
              <a:t># </a:t>
            </a:r>
            <a:r>
              <a:rPr lang="ko-KR" altLang="en-US" sz="1400" b="0" dirty="0">
                <a:solidFill>
                  <a:schemeClr val="accent4"/>
                </a:solidFill>
                <a:effectLst/>
                <a:latin typeface="+mn-ea"/>
              </a:rPr>
              <a:t>훈련 세트</a:t>
            </a:r>
            <a:endParaRPr lang="en-US" altLang="ko-KR" sz="1400" b="0" dirty="0">
              <a:solidFill>
                <a:schemeClr val="accent4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   </a:t>
            </a:r>
            <a:r>
              <a:rPr lang="en-US" altLang="ko-KR" sz="1400" b="0" dirty="0">
                <a:solidFill>
                  <a:schemeClr val="accent4"/>
                </a:solidFill>
                <a:effectLst/>
                <a:latin typeface="+mn-ea"/>
              </a:rPr>
              <a:t># </a:t>
            </a:r>
            <a:r>
              <a:rPr lang="ko-KR" altLang="en-US" sz="1400" b="0" dirty="0">
                <a:solidFill>
                  <a:schemeClr val="accent4"/>
                </a:solidFill>
                <a:effectLst/>
                <a:latin typeface="+mn-ea"/>
              </a:rPr>
              <a:t>테스트 세트</a:t>
            </a:r>
            <a:endParaRPr lang="en-US" altLang="ko-KR" sz="1400" b="0" dirty="0">
              <a:solidFill>
                <a:schemeClr val="accent4"/>
              </a:solidFill>
              <a:effectLst/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28300-14D9-48F2-684D-6715842D690D}"/>
              </a:ext>
            </a:extLst>
          </p:cNvPr>
          <p:cNvSpPr txBox="1"/>
          <p:nvPr/>
        </p:nvSpPr>
        <p:spPr>
          <a:xfrm>
            <a:off x="1105797" y="2847389"/>
            <a:ext cx="9347651" cy="73866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</a:t>
            </a:r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0.9398463339976041 </a:t>
            </a:r>
          </a:p>
          <a:p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0.824750312331356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D2B176-6E2A-F38D-9092-B16E797F3D64}"/>
              </a:ext>
            </a:extLst>
          </p:cNvPr>
          <p:cNvSpPr txBox="1"/>
          <p:nvPr/>
        </p:nvSpPr>
        <p:spPr>
          <a:xfrm>
            <a:off x="660530" y="3764592"/>
            <a:ext cx="6896440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세트와 테스트 세트의 점수가 조금 차이 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세트의 점수도 높지 않기에 전체적으로 과소 적합 되었다고 볼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2FA7CF-A3EE-6E4E-8CEC-D07970B6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4186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다항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FDE6E-4365-37D3-708B-31FE4A6AA155}"/>
              </a:ext>
            </a:extLst>
          </p:cNvPr>
          <p:cNvSpPr txBox="1"/>
          <p:nvPr/>
        </p:nvSpPr>
        <p:spPr>
          <a:xfrm>
            <a:off x="660530" y="1563565"/>
            <a:ext cx="9761005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농어의 길이와 무게에 대한 </a:t>
            </a:r>
            <a:r>
              <a:rPr lang="ko-KR" altLang="en-US" sz="1600" dirty="0" err="1">
                <a:latin typeface="+mn-ea"/>
              </a:rPr>
              <a:t>산점도를</a:t>
            </a:r>
            <a:r>
              <a:rPr lang="ko-KR" altLang="en-US" sz="1600" dirty="0">
                <a:latin typeface="+mn-ea"/>
              </a:rPr>
              <a:t> 자세히 보면 </a:t>
            </a:r>
            <a:r>
              <a:rPr lang="ko-KR" altLang="en-US" sz="1600" dirty="0" err="1">
                <a:latin typeface="+mn-ea"/>
              </a:rPr>
              <a:t>일직선이라기</a:t>
            </a:r>
            <a:r>
              <a:rPr lang="ko-KR" altLang="en-US" sz="1600" dirty="0">
                <a:latin typeface="+mn-ea"/>
              </a:rPr>
              <a:t> 보다 왼쪽 위로 조금 구부러진 곡선에 가까움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최적의 직선을 찾기보다 최적의 곡선을 찾아보는 건 어떨까</a:t>
            </a:r>
            <a:r>
              <a:rPr lang="en-US" altLang="ko-KR" sz="1600" dirty="0">
                <a:latin typeface="+mn-ea"/>
              </a:rPr>
              <a:t>?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47E9D59-8E17-497E-EC34-0E08465DC941}"/>
              </a:ext>
            </a:extLst>
          </p:cNvPr>
          <p:cNvGrpSpPr/>
          <p:nvPr/>
        </p:nvGrpSpPr>
        <p:grpSpPr>
          <a:xfrm>
            <a:off x="660530" y="100159"/>
            <a:ext cx="3546529" cy="4527757"/>
            <a:chOff x="6414381" y="-328783"/>
            <a:chExt cx="3546529" cy="4527757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B188F4A-3733-89CB-14DD-24BBCF808F12}"/>
                </a:ext>
              </a:extLst>
            </p:cNvPr>
            <p:cNvCxnSpPr>
              <a:cxnSpLocks/>
            </p:cNvCxnSpPr>
            <p:nvPr/>
          </p:nvCxnSpPr>
          <p:spPr>
            <a:xfrm>
              <a:off x="7556970" y="2263494"/>
              <a:ext cx="0" cy="19354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0E1DC404-25BE-FFAB-15C0-B2EA4FD7F069}"/>
                </a:ext>
              </a:extLst>
            </p:cNvPr>
            <p:cNvCxnSpPr>
              <a:cxnSpLocks/>
            </p:cNvCxnSpPr>
            <p:nvPr/>
          </p:nvCxnSpPr>
          <p:spPr>
            <a:xfrm>
              <a:off x="7099836" y="3807178"/>
              <a:ext cx="268979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A3963F-BB6E-3CB6-1E9D-F3D1096AB0E5}"/>
                </a:ext>
              </a:extLst>
            </p:cNvPr>
            <p:cNvSpPr txBox="1"/>
            <p:nvPr/>
          </p:nvSpPr>
          <p:spPr>
            <a:xfrm>
              <a:off x="6795674" y="2194651"/>
              <a:ext cx="784189" cy="3218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+mn-ea"/>
                </a:rPr>
                <a:t>농어 무게 </a:t>
              </a:r>
              <a:endParaRPr lang="en-US" altLang="ko-KR" sz="1050" dirty="0">
                <a:latin typeface="+mn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74334EA-BE25-4712-9267-EE487579E952}"/>
                </a:ext>
              </a:extLst>
            </p:cNvPr>
            <p:cNvSpPr txBox="1"/>
            <p:nvPr/>
          </p:nvSpPr>
          <p:spPr>
            <a:xfrm>
              <a:off x="9161315" y="3825397"/>
              <a:ext cx="729687" cy="311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+mn-ea"/>
                </a:rPr>
                <a:t>농어 길이</a:t>
              </a:r>
              <a:endParaRPr lang="en-US" altLang="ko-KR" sz="1050" dirty="0">
                <a:latin typeface="+mn-ea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B36AF35-C393-BD4A-8079-C9D9EF1BEED4}"/>
                    </a:ext>
                  </a:extLst>
                </p:cNvPr>
                <p:cNvSpPr txBox="1"/>
                <p:nvPr/>
              </p:nvSpPr>
              <p:spPr>
                <a:xfrm>
                  <a:off x="7854957" y="2282899"/>
                  <a:ext cx="2049215" cy="3098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050" dirty="0">
                      <a:solidFill>
                        <a:srgbClr val="69258A"/>
                      </a:solidFill>
                      <a:latin typeface="+mn-ea"/>
                    </a:rPr>
                    <a:t>무게 </a:t>
                  </a:r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= a </a:t>
                  </a:r>
                  <a14:m>
                    <m:oMath xmlns:m="http://schemas.openxmlformats.org/officeDocument/2006/math">
                      <m:r>
                        <a:rPr lang="en-US" altLang="ko-KR" sz="1050" i="1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altLang="ko-KR" sz="105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ko-KR" altLang="en-US" sz="1050" i="1" dirty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길</m:t>
                          </m:r>
                          <m:r>
                            <a:rPr lang="ko-KR" altLang="en-US" sz="105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이</m:t>
                          </m:r>
                        </m:e>
                        <m:sup>
                          <m:r>
                            <a:rPr lang="en-US" altLang="ko-KR" sz="1050" b="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ko-KR" altLang="en-US" sz="1050" dirty="0">
                      <a:solidFill>
                        <a:srgbClr val="69258A"/>
                      </a:solidFill>
                      <a:latin typeface="+mn-ea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altLang="ko-KR" sz="1050" b="0" i="1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a14:m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 b </a:t>
                  </a:r>
                  <a14:m>
                    <m:oMath xmlns:m="http://schemas.openxmlformats.org/officeDocument/2006/math">
                      <m:r>
                        <a:rPr lang="en-US" altLang="ko-KR" sz="1050" i="1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a14:m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 </a:t>
                  </a:r>
                  <a:r>
                    <a:rPr lang="ko-KR" altLang="en-US" sz="1050" dirty="0">
                      <a:solidFill>
                        <a:srgbClr val="69258A"/>
                      </a:solidFill>
                      <a:latin typeface="+mn-ea"/>
                    </a:rPr>
                    <a:t>길이 </a:t>
                  </a:r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+ c</a:t>
                  </a:r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B36AF35-C393-BD4A-8079-C9D9EF1BEED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54957" y="2282899"/>
                  <a:ext cx="2049215" cy="309893"/>
                </a:xfrm>
                <a:prstGeom prst="rect">
                  <a:avLst/>
                </a:prstGeom>
                <a:blipFill>
                  <a:blip r:embed="rId2"/>
                  <a:stretch>
                    <a:fillRect b="-1176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원호 12">
              <a:extLst>
                <a:ext uri="{FF2B5EF4-FFF2-40B4-BE49-F238E27FC236}">
                  <a16:creationId xmlns:a16="http://schemas.microsoft.com/office/drawing/2014/main" id="{A77270DC-E19E-2B04-9BAD-23D5B4E8E1A9}"/>
                </a:ext>
              </a:extLst>
            </p:cNvPr>
            <p:cNvSpPr/>
            <p:nvPr/>
          </p:nvSpPr>
          <p:spPr>
            <a:xfrm rot="7144941">
              <a:off x="6191120" y="-105522"/>
              <a:ext cx="3993051" cy="3546529"/>
            </a:xfrm>
            <a:prstGeom prst="arc">
              <a:avLst>
                <a:gd name="adj1" fmla="val 16522422"/>
                <a:gd name="adj2" fmla="val 20569109"/>
              </a:avLst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2E4159B-6352-0B77-E5A5-B6842BE497C4}"/>
              </a:ext>
            </a:extLst>
          </p:cNvPr>
          <p:cNvSpPr txBox="1"/>
          <p:nvPr/>
        </p:nvSpPr>
        <p:spPr>
          <a:xfrm>
            <a:off x="660530" y="5080130"/>
            <a:ext cx="7810151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이런</a:t>
            </a:r>
            <a:r>
              <a:rPr lang="en-US" altLang="ko-KR" sz="1600" dirty="0">
                <a:latin typeface="+mn-ea"/>
              </a:rPr>
              <a:t> 2</a:t>
            </a:r>
            <a:r>
              <a:rPr lang="ko-KR" altLang="en-US" sz="1600" dirty="0">
                <a:latin typeface="+mn-ea"/>
              </a:rPr>
              <a:t>차 방정식의 그래프를 그리려면 길이를 제곱한 항이 훈련 세트에 추가되어야 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93EAE9-8A27-CCF6-A28E-0AD308784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5253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다항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FDE6E-4365-37D3-708B-31FE4A6AA155}"/>
              </a:ext>
            </a:extLst>
          </p:cNvPr>
          <p:cNvSpPr txBox="1"/>
          <p:nvPr/>
        </p:nvSpPr>
        <p:spPr>
          <a:xfrm>
            <a:off x="660530" y="1563565"/>
            <a:ext cx="4758034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농어의 길이를 제곱해서 원래 데이터 앞에 붙여 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FB4950-4EE8-292B-1DF9-DEE5E69BD000}"/>
              </a:ext>
            </a:extLst>
          </p:cNvPr>
          <p:cNvSpPr txBox="1"/>
          <p:nvPr/>
        </p:nvSpPr>
        <p:spPr>
          <a:xfrm>
            <a:off x="1105797" y="2112476"/>
            <a:ext cx="9347651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train_poly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column_stack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**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test_poly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column_stack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**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3B8F6B-CAE8-02EB-1825-C590C2142607}"/>
              </a:ext>
            </a:extLst>
          </p:cNvPr>
          <p:cNvSpPr txBox="1"/>
          <p:nvPr/>
        </p:nvSpPr>
        <p:spPr>
          <a:xfrm>
            <a:off x="1105797" y="2758465"/>
            <a:ext cx="7956024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n-ea"/>
              </a:rPr>
              <a:t>train_input</a:t>
            </a:r>
            <a:r>
              <a:rPr lang="en-US" altLang="ko-KR" sz="1400" dirty="0">
                <a:latin typeface="+mn-ea"/>
              </a:rPr>
              <a:t> **2 </a:t>
            </a:r>
            <a:r>
              <a:rPr lang="ko-KR" altLang="en-US" sz="1400" dirty="0">
                <a:latin typeface="+mn-ea"/>
              </a:rPr>
              <a:t>식에도 </a:t>
            </a:r>
            <a:r>
              <a:rPr lang="ko-KR" altLang="en-US" sz="1400" dirty="0" err="1">
                <a:latin typeface="+mn-ea"/>
              </a:rPr>
              <a:t>넘파이</a:t>
            </a:r>
            <a:r>
              <a:rPr lang="ko-KR" altLang="en-US" sz="1400" dirty="0">
                <a:latin typeface="+mn-ea"/>
              </a:rPr>
              <a:t> 브로드 캐스팅이 적용되어 </a:t>
            </a: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에 있는 모든 원소를 제곱함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FA7474-2CDA-9A6E-5F2B-1266898F278C}"/>
              </a:ext>
            </a:extLst>
          </p:cNvPr>
          <p:cNvSpPr txBox="1"/>
          <p:nvPr/>
        </p:nvSpPr>
        <p:spPr>
          <a:xfrm>
            <a:off x="1105797" y="3265635"/>
            <a:ext cx="9347651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train_poly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shape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test_poly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shape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3C1003-A6E0-337A-1CF1-76CA79351F56}"/>
              </a:ext>
            </a:extLst>
          </p:cNvPr>
          <p:cNvSpPr txBox="1"/>
          <p:nvPr/>
        </p:nvSpPr>
        <p:spPr>
          <a:xfrm>
            <a:off x="1105797" y="3696181"/>
            <a:ext cx="9347651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(42, 2) (14, 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75225B-5887-5D75-1F3A-3779B0977639}"/>
              </a:ext>
            </a:extLst>
          </p:cNvPr>
          <p:cNvSpPr txBox="1"/>
          <p:nvPr/>
        </p:nvSpPr>
        <p:spPr>
          <a:xfrm>
            <a:off x="1105797" y="4074393"/>
            <a:ext cx="8379217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원래 특성인 길이를 제곱하여 왼쪽 열에 추가했기 때문에 훈련 세트와 테스트 세트 모두 열이 </a:t>
            </a:r>
            <a:r>
              <a:rPr lang="en-US" altLang="ko-KR" sz="1400" dirty="0">
                <a:latin typeface="+mn-ea"/>
              </a:rPr>
              <a:t>2</a:t>
            </a:r>
            <a:r>
              <a:rPr lang="ko-KR" altLang="en-US" sz="1400" dirty="0">
                <a:latin typeface="+mn-ea"/>
              </a:rPr>
              <a:t>개로 늘어남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C833C0-F267-7206-EC5E-8E8AF8CCA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7510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다항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FDE6E-4365-37D3-708B-31FE4A6AA155}"/>
              </a:ext>
            </a:extLst>
          </p:cNvPr>
          <p:cNvSpPr txBox="1"/>
          <p:nvPr/>
        </p:nvSpPr>
        <p:spPr>
          <a:xfrm>
            <a:off x="660530" y="1563565"/>
            <a:ext cx="8294258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train_poly</a:t>
            </a:r>
            <a:r>
              <a:rPr lang="ko-KR" altLang="en-US" sz="1600" dirty="0">
                <a:latin typeface="+mn-ea"/>
              </a:rPr>
              <a:t>를 사용해 선형 회귀 모델을 다시 훈련함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 방정식 그래프를 찾기 위해 훈련 세트에 제곱항을 추가했지만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타깃 값은 그대로 사용함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E00011-880D-E6A8-359E-AFF9FAF172B6}"/>
              </a:ext>
            </a:extLst>
          </p:cNvPr>
          <p:cNvSpPr txBox="1"/>
          <p:nvPr/>
        </p:nvSpPr>
        <p:spPr>
          <a:xfrm>
            <a:off x="1105797" y="2508716"/>
            <a:ext cx="9347651" cy="73866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LinearRegression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fit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train_poly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.predict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**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59BAEF-31FD-47A6-983B-E6C2EFFB1113}"/>
              </a:ext>
            </a:extLst>
          </p:cNvPr>
          <p:cNvSpPr txBox="1"/>
          <p:nvPr/>
        </p:nvSpPr>
        <p:spPr>
          <a:xfrm>
            <a:off x="1105797" y="3429000"/>
            <a:ext cx="9347651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[1573.98423528]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C04608-3967-3BEF-6116-CDC70AD6F0CF}"/>
              </a:ext>
            </a:extLst>
          </p:cNvPr>
          <p:cNvSpPr txBox="1"/>
          <p:nvPr/>
        </p:nvSpPr>
        <p:spPr>
          <a:xfrm>
            <a:off x="660530" y="3918397"/>
            <a:ext cx="7915950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이전에 훈련한 모델보다 더 높은 값을 예측함 이 모델이 훈련한 개수와 절편을 출력해 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7EC2E3-35B0-0993-8D13-98A3DAE4C29F}"/>
              </a:ext>
            </a:extLst>
          </p:cNvPr>
          <p:cNvSpPr txBox="1"/>
          <p:nvPr/>
        </p:nvSpPr>
        <p:spPr>
          <a:xfrm>
            <a:off x="1105797" y="4498961"/>
            <a:ext cx="9347651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coef_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intercept_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fr-FR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77046F-5938-CAF8-6348-236990EB9AE1}"/>
              </a:ext>
            </a:extLst>
          </p:cNvPr>
          <p:cNvSpPr txBox="1"/>
          <p:nvPr/>
        </p:nvSpPr>
        <p:spPr>
          <a:xfrm>
            <a:off x="1105797" y="4986658"/>
            <a:ext cx="9347651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  1.01433211 -21.55792498] 116.0502107827827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904384-4307-0E33-AEDA-432859D4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0899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다항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FDE6E-4365-37D3-708B-31FE4A6AA155}"/>
              </a:ext>
            </a:extLst>
          </p:cNvPr>
          <p:cNvSpPr txBox="1"/>
          <p:nvPr/>
        </p:nvSpPr>
        <p:spPr>
          <a:xfrm>
            <a:off x="660530" y="1563565"/>
            <a:ext cx="3639138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모델은 다음과 같은 그래프를 학습함</a:t>
            </a:r>
            <a:endParaRPr lang="en-US" altLang="ko-KR" sz="1600" dirty="0">
              <a:latin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9F73770-D217-31D3-76F8-A3BEBFDA0D86}"/>
                  </a:ext>
                </a:extLst>
              </p:cNvPr>
              <p:cNvSpPr txBox="1"/>
              <p:nvPr/>
            </p:nvSpPr>
            <p:spPr>
              <a:xfrm>
                <a:off x="1099833" y="2203722"/>
                <a:ext cx="9278607" cy="382412"/>
              </a:xfrm>
              <a:prstGeom prst="rect">
                <a:avLst/>
              </a:prstGeom>
              <a:noFill/>
              <a:ln w="12700">
                <a:solidFill>
                  <a:srgbClr val="69258A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i="1" dirty="0">
                    <a:solidFill>
                      <a:schemeClr val="tx1"/>
                    </a:solidFill>
                    <a:latin typeface="+mn-ea"/>
                  </a:rPr>
                  <a:t>무게 </a:t>
                </a:r>
                <a:r>
                  <a:rPr lang="en-US" altLang="ko-KR" sz="1400" i="1" dirty="0">
                    <a:solidFill>
                      <a:schemeClr val="tx1"/>
                    </a:solidFill>
                    <a:latin typeface="+mn-ea"/>
                  </a:rPr>
                  <a:t>= 1.01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ko-KR" sz="1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1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길</m:t>
                        </m:r>
                        <m:r>
                          <a:rPr lang="ko-KR" altLang="en-US" sz="1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이</m:t>
                        </m:r>
                      </m:e>
                      <m:sup>
                        <m:r>
                          <a:rPr lang="en-US" altLang="ko-KR" sz="1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400" i="1" dirty="0">
                    <a:solidFill>
                      <a:schemeClr val="tx1"/>
                    </a:solidFill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altLang="ko-KR" sz="1400" i="1" dirty="0">
                    <a:solidFill>
                      <a:schemeClr val="tx1"/>
                    </a:solidFill>
                    <a:latin typeface="+mn-ea"/>
                  </a:rPr>
                  <a:t>2.16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i="1" dirty="0">
                    <a:solidFill>
                      <a:schemeClr val="tx1"/>
                    </a:solidFill>
                    <a:latin typeface="+mn-ea"/>
                  </a:rPr>
                  <a:t> </a:t>
                </a:r>
                <a:r>
                  <a:rPr lang="ko-KR" altLang="en-US" sz="1400" i="1" dirty="0">
                    <a:solidFill>
                      <a:schemeClr val="tx1"/>
                    </a:solidFill>
                    <a:latin typeface="+mn-ea"/>
                  </a:rPr>
                  <a:t>길이 </a:t>
                </a:r>
                <a:r>
                  <a:rPr lang="en-US" altLang="ko-KR" sz="1400" i="1">
                    <a:solidFill>
                      <a:schemeClr val="tx1"/>
                    </a:solidFill>
                    <a:latin typeface="+mn-ea"/>
                  </a:rPr>
                  <a:t>+ 116.05(</a:t>
                </a:r>
                <a:r>
                  <a:rPr lang="ko-KR" altLang="en-US" sz="1400" i="1">
                    <a:solidFill>
                      <a:schemeClr val="tx1"/>
                    </a:solidFill>
                    <a:latin typeface="+mn-ea"/>
                  </a:rPr>
                  <a:t>절편</a:t>
                </a:r>
                <a:r>
                  <a:rPr lang="en-US" altLang="ko-KR" sz="1400" i="1">
                    <a:solidFill>
                      <a:schemeClr val="tx1"/>
                    </a:solidFill>
                    <a:latin typeface="+mn-ea"/>
                  </a:rPr>
                  <a:t>)</a:t>
                </a:r>
                <a:endParaRPr lang="en-US" altLang="ko-KR" sz="1400" i="1" dirty="0">
                  <a:solidFill>
                    <a:schemeClr val="tx1"/>
                  </a:solidFill>
                  <a:latin typeface="+mn-ea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9F73770-D217-31D3-76F8-A3BEBFDA0D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9833" y="2203722"/>
                <a:ext cx="9278607" cy="382412"/>
              </a:xfrm>
              <a:prstGeom prst="rect">
                <a:avLst/>
              </a:prstGeom>
              <a:blipFill>
                <a:blip r:embed="rId2"/>
                <a:stretch>
                  <a:fillRect b="-14063"/>
                </a:stretch>
              </a:blipFill>
              <a:ln w="12700">
                <a:solidFill>
                  <a:srgbClr val="69258A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49509E6-6C8F-B54D-8A53-2052DBC7ECC5}"/>
              </a:ext>
            </a:extLst>
          </p:cNvPr>
          <p:cNvSpPr txBox="1"/>
          <p:nvPr/>
        </p:nvSpPr>
        <p:spPr>
          <a:xfrm>
            <a:off x="660530" y="2860635"/>
            <a:ext cx="985718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이런 방정식을 다항식이라 부르며 다항식을 사용한 선형 회귀를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다항 회귀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(Polynomial regression)</a:t>
            </a:r>
            <a:r>
              <a:rPr lang="ko-KR" altLang="en-US" sz="1600" dirty="0">
                <a:latin typeface="+mn-ea"/>
              </a:rPr>
              <a:t>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 방정식의 계수와 절편 </a:t>
            </a:r>
            <a:r>
              <a:rPr lang="en-US" altLang="ko-KR" sz="1600" dirty="0">
                <a:latin typeface="+mn-ea"/>
              </a:rPr>
              <a:t>a,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b,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c</a:t>
            </a:r>
            <a:r>
              <a:rPr lang="ko-KR" altLang="en-US" sz="1600" dirty="0">
                <a:latin typeface="+mn-ea"/>
              </a:rPr>
              <a:t>를 알았으니 이전과 동일하게 훈련 세트의 </a:t>
            </a:r>
            <a:r>
              <a:rPr lang="ko-KR" altLang="en-US" sz="1600" dirty="0" err="1">
                <a:latin typeface="+mn-ea"/>
              </a:rPr>
              <a:t>산점도에</a:t>
            </a:r>
            <a:r>
              <a:rPr lang="ko-KR" altLang="en-US" sz="1600" dirty="0">
                <a:latin typeface="+mn-ea"/>
              </a:rPr>
              <a:t> 그래프로 그려 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D59C5E-A216-1EED-C623-694289FEDEA2}"/>
              </a:ext>
            </a:extLst>
          </p:cNvPr>
          <p:cNvSpPr txBox="1"/>
          <p:nvPr/>
        </p:nvSpPr>
        <p:spPr>
          <a:xfrm>
            <a:off x="1105797" y="3819356"/>
            <a:ext cx="6270363" cy="203132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point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arange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plot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point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1.01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point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**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-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21.6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*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point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+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116.05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1574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marker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'^’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</a:p>
          <a:p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xlabel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'length'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ylabel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'weight'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show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1C34C2-E72D-8A85-26BD-13711A702294}"/>
              </a:ext>
            </a:extLst>
          </p:cNvPr>
          <p:cNvSpPr txBox="1"/>
          <p:nvPr/>
        </p:nvSpPr>
        <p:spPr>
          <a:xfrm>
            <a:off x="1105797" y="5956533"/>
            <a:ext cx="7577715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앞선 단순 선형 회귀 모델보다 훨씬 나은 그래프가 그려졌고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훈련 세트의 경향을 잘 따르고 있음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B0827F-9333-A708-5C69-86D9B5561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850" y="3819356"/>
            <a:ext cx="2743200" cy="204321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452310-1605-4E52-FE50-BB276143E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5934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다항 회귀</a:t>
            </a:r>
            <a:endParaRPr lang="en-US" altLang="ko-KR" sz="20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8FDE6E-4365-37D3-708B-31FE4A6AA155}"/>
                  </a:ext>
                </a:extLst>
              </p:cNvPr>
              <p:cNvSpPr txBox="1"/>
              <p:nvPr/>
            </p:nvSpPr>
            <p:spPr>
              <a:xfrm>
                <a:off x="660530" y="1563565"/>
                <a:ext cx="4214744" cy="4238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훈련 세트와 테스트 세트의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600" dirty="0">
                    <a:latin typeface="+mn-ea"/>
                  </a:rPr>
                  <a:t> 점수를</a:t>
                </a:r>
                <a:r>
                  <a:rPr lang="en-US" altLang="ko-KR" sz="1600" dirty="0">
                    <a:latin typeface="+mn-ea"/>
                  </a:rPr>
                  <a:t> </a:t>
                </a:r>
                <a:r>
                  <a:rPr lang="ko-KR" altLang="en-US" sz="1600" dirty="0">
                    <a:latin typeface="+mn-ea"/>
                  </a:rPr>
                  <a:t>평가 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8FDE6E-4365-37D3-708B-31FE4A6AA1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0" y="1563565"/>
                <a:ext cx="4214744" cy="423834"/>
              </a:xfrm>
              <a:prstGeom prst="rect">
                <a:avLst/>
              </a:prstGeom>
              <a:blipFill>
                <a:blip r:embed="rId2"/>
                <a:stretch>
                  <a:fillRect l="-578" b="-171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096F561D-6709-671F-1B34-CECBCD7D8403}"/>
              </a:ext>
            </a:extLst>
          </p:cNvPr>
          <p:cNvSpPr txBox="1"/>
          <p:nvPr/>
        </p:nvSpPr>
        <p:spPr>
          <a:xfrm>
            <a:off x="1105797" y="2127716"/>
            <a:ext cx="9347651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train_poly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test_poly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0CE6B-0F83-1756-1E8E-A3CCD929FCC9}"/>
              </a:ext>
            </a:extLst>
          </p:cNvPr>
          <p:cNvSpPr txBox="1"/>
          <p:nvPr/>
        </p:nvSpPr>
        <p:spPr>
          <a:xfrm>
            <a:off x="1105797" y="2828201"/>
            <a:ext cx="9347651" cy="73866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&gt;&gt;&gt;</a:t>
            </a:r>
            <a:br>
              <a:rPr lang="en-US" altLang="ko-KR" sz="1400" dirty="0">
                <a:solidFill>
                  <a:srgbClr val="BBDAFF"/>
                </a:solidFill>
                <a:latin typeface="+mn-ea"/>
              </a:rPr>
            </a:br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0.9706807451768623 </a:t>
            </a:r>
            <a:b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0.9775935108325122</a:t>
            </a:r>
            <a:endParaRPr lang="en-US" altLang="ko-KR" sz="1400" b="0" dirty="0">
              <a:solidFill>
                <a:srgbClr val="BBDAFF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3E19C-9BDA-FC70-3414-B9DC02B4CA9C}"/>
              </a:ext>
            </a:extLst>
          </p:cNvPr>
          <p:cNvSpPr txBox="1"/>
          <p:nvPr/>
        </p:nvSpPr>
        <p:spPr>
          <a:xfrm>
            <a:off x="660530" y="3744130"/>
            <a:ext cx="723467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세트와 테스트 세트에 대한 점수가 이전보다 크게 높아짐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여전히 테스트 세트의 점수가 조금 더 높기에 과소적합이 남아있는 것으로 보임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171724-6593-5CCC-7EEE-4A776C55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90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91DAAB-9943-4187-953C-314D3E68246F}"/>
              </a:ext>
            </a:extLst>
          </p:cNvPr>
          <p:cNvSpPr/>
          <p:nvPr/>
        </p:nvSpPr>
        <p:spPr>
          <a:xfrm>
            <a:off x="0" y="0"/>
            <a:ext cx="12192000" cy="827632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BC52FCA-EE25-4A6F-AE07-A254DF09C304}"/>
              </a:ext>
            </a:extLst>
          </p:cNvPr>
          <p:cNvSpPr/>
          <p:nvPr/>
        </p:nvSpPr>
        <p:spPr>
          <a:xfrm>
            <a:off x="0" y="6030368"/>
            <a:ext cx="12192000" cy="827632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651A5-8BA2-40C1-8D76-1B25AF6BE5B9}"/>
              </a:ext>
            </a:extLst>
          </p:cNvPr>
          <p:cNvSpPr txBox="1"/>
          <p:nvPr/>
        </p:nvSpPr>
        <p:spPr>
          <a:xfrm>
            <a:off x="2448713" y="1855974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THANK</a:t>
            </a:r>
          </a:p>
          <a:p>
            <a:pPr algn="ctr"/>
            <a:r>
              <a:rPr lang="en-US" altLang="ko-KR" sz="10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YOU</a:t>
            </a:r>
            <a:endParaRPr lang="ko-KR" altLang="en-US" sz="10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3936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3733714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절에서 사용한 데이터와 모델을 준비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29017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이웃의 한계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87D5-9552-F5AC-AB23-E9F5B28E012A}"/>
              </a:ext>
            </a:extLst>
          </p:cNvPr>
          <p:cNvSpPr txBox="1"/>
          <p:nvPr/>
        </p:nvSpPr>
        <p:spPr>
          <a:xfrm>
            <a:off x="1064390" y="2087989"/>
            <a:ext cx="9389058" cy="289310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perch_length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 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 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array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([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8.4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13.7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16.2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17.4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18.0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18.7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19.0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19.6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21.3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22.7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23.0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23.5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24.0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24.0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24.6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25.6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26.5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27.3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27.5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27.5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27.5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28.0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28.7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32.8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34.5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36.5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36.0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37.0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37.0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39.0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39.0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39.0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43.0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43.0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43.5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44.0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])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perch_weight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 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 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array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([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5.9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32.0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51.5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70.0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78.0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125.0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130.0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130.0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135.0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130.0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145.0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170.0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225.0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145.0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188.0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180.0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197.0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218.0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260.0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265.0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250.0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514.0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556.0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840.0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685.0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700.0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700.0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690.0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900.0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650.0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850.0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900.0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1015.0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820.0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1100.0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,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       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1000.0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])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2CCD21-2E9B-92FF-8AA4-82B36370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0038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7225055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데이터를 훈련 세트와 테스트 세트로 나누고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특성 데이터는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차원 배열로 변환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29017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이웃의 한계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87D5-9552-F5AC-AB23-E9F5B28E012A}"/>
              </a:ext>
            </a:extLst>
          </p:cNvPr>
          <p:cNvSpPr txBox="1"/>
          <p:nvPr/>
        </p:nvSpPr>
        <p:spPr>
          <a:xfrm>
            <a:off x="1064390" y="2087989"/>
            <a:ext cx="9389058" cy="160043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model_selection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train_test_split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test_target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train_test_split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perch_length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perch_weight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reshape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reshape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960C9-20F4-4E9A-890D-CBAF71D82575}"/>
              </a:ext>
            </a:extLst>
          </p:cNvPr>
          <p:cNvSpPr txBox="1"/>
          <p:nvPr/>
        </p:nvSpPr>
        <p:spPr>
          <a:xfrm>
            <a:off x="660530" y="4023414"/>
            <a:ext cx="4267515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최근접 이웃 개수를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으로 하는 모델을 훈련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670BC2-CF2F-EA48-BDBC-02CD315CE9CC}"/>
              </a:ext>
            </a:extLst>
          </p:cNvPr>
          <p:cNvSpPr txBox="1"/>
          <p:nvPr/>
        </p:nvSpPr>
        <p:spPr>
          <a:xfrm>
            <a:off x="1064390" y="4583539"/>
            <a:ext cx="9389058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neighbors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KNeighborsRegressor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knr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KNeighborsRegressor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n_neighbors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3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knr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fit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CD5E35-193E-CEA6-E6B6-DB62D37F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0537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555312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만든 모델을 사용해 길이가 </a:t>
            </a:r>
            <a:r>
              <a:rPr lang="en-US" altLang="ko-KR" sz="1600" dirty="0">
                <a:latin typeface="+mn-ea"/>
              </a:rPr>
              <a:t>50cm</a:t>
            </a:r>
            <a:r>
              <a:rPr lang="ko-KR" altLang="en-US" sz="1600" dirty="0">
                <a:latin typeface="+mn-ea"/>
              </a:rPr>
              <a:t>인 농어의 무게를 예측함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1553-1E95-0459-9B22-3343BEC06518}"/>
              </a:ext>
            </a:extLst>
          </p:cNvPr>
          <p:cNvSpPr txBox="1"/>
          <p:nvPr/>
        </p:nvSpPr>
        <p:spPr>
          <a:xfrm>
            <a:off x="1064390" y="2993151"/>
            <a:ext cx="4097597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50cm</a:t>
            </a:r>
            <a:r>
              <a:rPr lang="ko-KR" altLang="en-US" sz="1400" dirty="0">
                <a:latin typeface="+mn-ea"/>
              </a:rPr>
              <a:t>의 농어의 무게를 </a:t>
            </a:r>
            <a:r>
              <a:rPr lang="en-US" altLang="ko-KR" sz="1400" dirty="0">
                <a:latin typeface="+mn-ea"/>
              </a:rPr>
              <a:t>1,033g </a:t>
            </a:r>
            <a:r>
              <a:rPr lang="ko-KR" altLang="en-US" sz="1400" dirty="0">
                <a:latin typeface="+mn-ea"/>
              </a:rPr>
              <a:t>정도로 예측함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7030A0"/>
                </a:solidFill>
                <a:latin typeface="+mn-ea"/>
              </a:rPr>
              <a:t>실제 농어의 무게는 더 많이 나감 </a:t>
            </a:r>
            <a:endParaRPr lang="en-US" altLang="ko-KR" sz="1400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29017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이웃의 한계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87D5-9552-F5AC-AB23-E9F5B28E012A}"/>
              </a:ext>
            </a:extLst>
          </p:cNvPr>
          <p:cNvSpPr txBox="1"/>
          <p:nvPr/>
        </p:nvSpPr>
        <p:spPr>
          <a:xfrm>
            <a:off x="1064390" y="2087989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knr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.predict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9EB2C-FA2C-C30F-77E6-6ED067ECD7C1}"/>
              </a:ext>
            </a:extLst>
          </p:cNvPr>
          <p:cNvSpPr txBox="1"/>
          <p:nvPr/>
        </p:nvSpPr>
        <p:spPr>
          <a:xfrm>
            <a:off x="1064390" y="2564752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[1033.33333333]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719650-855E-6848-4164-1D4082E7A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654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642836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세트와 </a:t>
            </a:r>
            <a:r>
              <a:rPr lang="en-US" altLang="ko-KR" sz="1600" dirty="0">
                <a:latin typeface="+mn-ea"/>
              </a:rPr>
              <a:t>50cm </a:t>
            </a:r>
            <a:r>
              <a:rPr lang="ko-KR" altLang="en-US" sz="1600" dirty="0">
                <a:latin typeface="+mn-ea"/>
              </a:rPr>
              <a:t>농어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그리고 농어의 최근접 이웃을 </a:t>
            </a:r>
            <a:r>
              <a:rPr lang="ko-KR" altLang="en-US" sz="1600" dirty="0" err="1">
                <a:latin typeface="+mn-ea"/>
              </a:rPr>
              <a:t>산점도에</a:t>
            </a:r>
            <a:r>
              <a:rPr lang="ko-KR" altLang="en-US" sz="1600" dirty="0">
                <a:latin typeface="+mn-ea"/>
              </a:rPr>
              <a:t> 표시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1553-1E95-0459-9B22-3343BEC06518}"/>
              </a:ext>
            </a:extLst>
          </p:cNvPr>
          <p:cNvSpPr txBox="1"/>
          <p:nvPr/>
        </p:nvSpPr>
        <p:spPr>
          <a:xfrm>
            <a:off x="1064390" y="2045437"/>
            <a:ext cx="9837950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K-</a:t>
            </a:r>
            <a:r>
              <a:rPr lang="ko-KR" altLang="en-US" sz="1400" dirty="0">
                <a:latin typeface="+mn-ea"/>
              </a:rPr>
              <a:t>최근접 이웃 모델의 </a:t>
            </a:r>
            <a:r>
              <a:rPr lang="en-US" altLang="ko-KR" sz="1400" dirty="0" err="1">
                <a:latin typeface="+mn-ea"/>
              </a:rPr>
              <a:t>kneighbors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메소드를 사용하면 가장 가까운 이웃까지의 거리와 이웃 샘플의 인덱스를 얻을 수 있음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29017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이웃의 한계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87D5-9552-F5AC-AB23-E9F5B28E012A}"/>
              </a:ext>
            </a:extLst>
          </p:cNvPr>
          <p:cNvSpPr txBox="1"/>
          <p:nvPr/>
        </p:nvSpPr>
        <p:spPr>
          <a:xfrm>
            <a:off x="1064390" y="2565746"/>
            <a:ext cx="6288910" cy="2246769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matplotlib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pyplot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as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distances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indexes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knr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kneighbors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]])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indexes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indexes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marker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'D'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scatter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1033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marker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'^'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xlabel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'length'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ylabel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'weight'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plt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show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2BD71CF-2BD8-E35C-EDEE-01AD99FB0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2560637"/>
            <a:ext cx="3028950" cy="225604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DD2314-78F0-2886-A649-EBECC6FE9D8B}"/>
              </a:ext>
            </a:extLst>
          </p:cNvPr>
          <p:cNvSpPr txBox="1"/>
          <p:nvPr/>
        </p:nvSpPr>
        <p:spPr>
          <a:xfrm>
            <a:off x="1064390" y="5139930"/>
            <a:ext cx="9551013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길이가 커질수록 농어의 무게가 증가하는 경향이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하지만</a:t>
            </a:r>
            <a:r>
              <a:rPr lang="en-US" altLang="ko-KR" sz="1400" dirty="0">
                <a:latin typeface="+mn-ea"/>
              </a:rPr>
              <a:t> 50cm </a:t>
            </a:r>
            <a:r>
              <a:rPr lang="ko-KR" altLang="en-US" sz="1400" dirty="0">
                <a:latin typeface="+mn-ea"/>
              </a:rPr>
              <a:t>농어에서 가장 가까운 것은 </a:t>
            </a:r>
            <a:r>
              <a:rPr lang="en-US" altLang="ko-KR" sz="1400" dirty="0">
                <a:latin typeface="+mn-ea"/>
              </a:rPr>
              <a:t>45cm </a:t>
            </a:r>
            <a:r>
              <a:rPr lang="ko-KR" altLang="en-US" sz="1400" dirty="0">
                <a:latin typeface="+mn-ea"/>
              </a:rPr>
              <a:t>근방이기 때문에 </a:t>
            </a:r>
            <a:r>
              <a:rPr lang="en-US" altLang="ko-KR" sz="1400" dirty="0">
                <a:latin typeface="+mn-ea"/>
              </a:rPr>
              <a:t>k-</a:t>
            </a:r>
            <a:r>
              <a:rPr lang="ko-KR" altLang="en-US" sz="1400" dirty="0">
                <a:latin typeface="+mn-ea"/>
              </a:rPr>
              <a:t>최근접 이웃 알고리즘을 이 샘플들의 무게를 평균함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F45F33-4541-F902-FEED-37DEA5093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3702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2425664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이웃 샘플의 타깃 평균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29017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이웃의 한계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87D5-9552-F5AC-AB23-E9F5B28E012A}"/>
              </a:ext>
            </a:extLst>
          </p:cNvPr>
          <p:cNvSpPr txBox="1"/>
          <p:nvPr/>
        </p:nvSpPr>
        <p:spPr>
          <a:xfrm>
            <a:off x="1064389" y="2155483"/>
            <a:ext cx="9551013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indexes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DD2314-78F0-2886-A649-EBECC6FE9D8B}"/>
              </a:ext>
            </a:extLst>
          </p:cNvPr>
          <p:cNvSpPr txBox="1"/>
          <p:nvPr/>
        </p:nvSpPr>
        <p:spPr>
          <a:xfrm>
            <a:off x="660530" y="3092929"/>
            <a:ext cx="728436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K-</a:t>
            </a:r>
            <a:r>
              <a:rPr lang="ko-KR" altLang="en-US" sz="1600" dirty="0">
                <a:latin typeface="+mn-ea"/>
              </a:rPr>
              <a:t>최근접 이웃 회귀는 </a:t>
            </a:r>
            <a:r>
              <a:rPr lang="ko-KR" altLang="en-US" sz="1600" dirty="0">
                <a:solidFill>
                  <a:srgbClr val="7030A0"/>
                </a:solidFill>
                <a:latin typeface="+mn-ea"/>
              </a:rPr>
              <a:t>가장 가까운 샘플을 찾아 타깃을 평균함</a:t>
            </a:r>
            <a:endParaRPr lang="en-US" altLang="ko-KR" sz="1600" dirty="0">
              <a:solidFill>
                <a:srgbClr val="7030A0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새로운 샘플이 훈련 세트의 범위를 벗어나면 엉뚱한 값을 예측할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0E16B8-A285-F763-786B-2F57C8B0B8B0}"/>
              </a:ext>
            </a:extLst>
          </p:cNvPr>
          <p:cNvSpPr txBox="1"/>
          <p:nvPr/>
        </p:nvSpPr>
        <p:spPr>
          <a:xfrm>
            <a:off x="1064389" y="2628893"/>
            <a:ext cx="9551013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1033.3333333333333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4CDE6B-1863-ECB9-5682-723B75008596}"/>
              </a:ext>
            </a:extLst>
          </p:cNvPr>
          <p:cNvSpPr txBox="1"/>
          <p:nvPr/>
        </p:nvSpPr>
        <p:spPr>
          <a:xfrm>
            <a:off x="1064389" y="4087250"/>
            <a:ext cx="9551013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knr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.predict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0B50FB-A558-CB71-78CF-E87C691CAFBE}"/>
              </a:ext>
            </a:extLst>
          </p:cNvPr>
          <p:cNvSpPr txBox="1"/>
          <p:nvPr/>
        </p:nvSpPr>
        <p:spPr>
          <a:xfrm>
            <a:off x="1064389" y="4560660"/>
            <a:ext cx="9551013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1033.3333333333333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3F5B30-1B57-F5D8-9421-E3F3052EECD5}"/>
              </a:ext>
            </a:extLst>
          </p:cNvPr>
          <p:cNvSpPr txBox="1"/>
          <p:nvPr/>
        </p:nvSpPr>
        <p:spPr>
          <a:xfrm>
            <a:off x="1064389" y="5047990"/>
            <a:ext cx="544892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길이가 </a:t>
            </a:r>
            <a:r>
              <a:rPr lang="en-US" altLang="ko-KR" sz="1400" dirty="0">
                <a:latin typeface="+mn-ea"/>
              </a:rPr>
              <a:t>100cm</a:t>
            </a:r>
            <a:r>
              <a:rPr lang="ko-KR" altLang="en-US" sz="1400" dirty="0">
                <a:latin typeface="+mn-ea"/>
              </a:rPr>
              <a:t>인 농어도 </a:t>
            </a:r>
            <a:r>
              <a:rPr lang="en-US" altLang="ko-KR" sz="1400" dirty="0">
                <a:latin typeface="+mn-ea"/>
              </a:rPr>
              <a:t>1,033g</a:t>
            </a:r>
            <a:r>
              <a:rPr lang="ko-KR" altLang="en-US" sz="1400" dirty="0">
                <a:latin typeface="+mn-ea"/>
              </a:rPr>
              <a:t>으로 예측하는 모습을 볼 수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7166D8-22D3-ABD1-1D41-A0DD742A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52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28" y="1467275"/>
            <a:ext cx="9631163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7030A0"/>
                </a:solidFill>
                <a:latin typeface="+mn-ea"/>
              </a:rPr>
              <a:t>선형 회귀</a:t>
            </a:r>
            <a:r>
              <a:rPr lang="en-US" altLang="ko-KR" sz="1600" dirty="0">
                <a:solidFill>
                  <a:srgbClr val="7030A0"/>
                </a:solidFill>
                <a:latin typeface="+mn-ea"/>
              </a:rPr>
              <a:t>(Linear Regression)</a:t>
            </a:r>
            <a:r>
              <a:rPr lang="ko-KR" altLang="en-US" sz="1600" dirty="0">
                <a:latin typeface="+mn-ea"/>
              </a:rPr>
              <a:t>는 널리 사용되는 대표적인 알고리즘으로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비교적 간단하고 성능이 뛰어남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특성이 하나인 경우 어떤 </a:t>
            </a:r>
            <a:r>
              <a:rPr lang="ko-KR" altLang="en-US" sz="1600" dirty="0">
                <a:solidFill>
                  <a:srgbClr val="7030A0"/>
                </a:solidFill>
                <a:latin typeface="+mn-ea"/>
              </a:rPr>
              <a:t>직선을 </a:t>
            </a:r>
            <a:r>
              <a:rPr lang="ko-KR" altLang="en-US" sz="1600">
                <a:solidFill>
                  <a:srgbClr val="7030A0"/>
                </a:solidFill>
                <a:latin typeface="+mn-ea"/>
              </a:rPr>
              <a:t>학습하는 알고리즘</a:t>
            </a:r>
            <a:endParaRPr lang="en-US" altLang="ko-KR" sz="1600">
              <a:solidFill>
                <a:srgbClr val="7030A0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solidFill>
                  <a:srgbClr val="7030A0"/>
                </a:solidFill>
                <a:latin typeface="+mn-ea"/>
              </a:rPr>
              <a:t>특성을 가장 잘 나타낼 수 있는 직선</a:t>
            </a:r>
            <a:endParaRPr lang="en-US" altLang="ko-KR" sz="1600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9DB6BA-1990-CC1A-3069-76F537339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657" y="2650365"/>
            <a:ext cx="2681343" cy="197396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4ACC159-8546-FEB3-DE7E-4DB0FFE70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39" y="2650365"/>
            <a:ext cx="2681343" cy="197396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B66EA9B-0E05-40F6-2EAB-43B13AA17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221" y="2650365"/>
            <a:ext cx="2681343" cy="197396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E780946-4B81-86B1-369D-7940B0892489}"/>
              </a:ext>
            </a:extLst>
          </p:cNvPr>
          <p:cNvCxnSpPr>
            <a:cxnSpLocks/>
          </p:cNvCxnSpPr>
          <p:nvPr/>
        </p:nvCxnSpPr>
        <p:spPr>
          <a:xfrm>
            <a:off x="1615440" y="3510416"/>
            <a:ext cx="196596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901CF68-06E1-3222-5E45-F7FD7CFE7151}"/>
              </a:ext>
            </a:extLst>
          </p:cNvPr>
          <p:cNvCxnSpPr>
            <a:cxnSpLocks/>
          </p:cNvCxnSpPr>
          <p:nvPr/>
        </p:nvCxnSpPr>
        <p:spPr>
          <a:xfrm>
            <a:off x="4594860" y="2865120"/>
            <a:ext cx="1935480" cy="137922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E623DD5-30F2-075E-AF77-1664E8A86CA6}"/>
              </a:ext>
            </a:extLst>
          </p:cNvPr>
          <p:cNvCxnSpPr>
            <a:cxnSpLocks/>
          </p:cNvCxnSpPr>
          <p:nvPr/>
        </p:nvCxnSpPr>
        <p:spPr>
          <a:xfrm flipV="1">
            <a:off x="7924800" y="3183746"/>
            <a:ext cx="1607820" cy="106059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EF3FD6C5-82AD-4A9C-E32F-0945116EAF2D}"/>
              </a:ext>
            </a:extLst>
          </p:cNvPr>
          <p:cNvSpPr/>
          <p:nvPr/>
        </p:nvSpPr>
        <p:spPr>
          <a:xfrm>
            <a:off x="1468379" y="2782646"/>
            <a:ext cx="266700" cy="266700"/>
          </a:xfrm>
          <a:prstGeom prst="ellipse">
            <a:avLst/>
          </a:prstGeom>
          <a:solidFill>
            <a:srgbClr val="6925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j-ea"/>
                <a:ea typeface="+mj-ea"/>
              </a:rPr>
              <a:t>1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00F13A2-5A86-997C-6CA0-98FEFB13B7EA}"/>
              </a:ext>
            </a:extLst>
          </p:cNvPr>
          <p:cNvSpPr/>
          <p:nvPr/>
        </p:nvSpPr>
        <p:spPr>
          <a:xfrm>
            <a:off x="4523999" y="2782646"/>
            <a:ext cx="266700" cy="266700"/>
          </a:xfrm>
          <a:prstGeom prst="ellipse">
            <a:avLst/>
          </a:prstGeom>
          <a:solidFill>
            <a:srgbClr val="6925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j-ea"/>
                <a:ea typeface="+mj-ea"/>
              </a:rPr>
              <a:t>2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77C7B25-8105-510C-8AF0-263445B05F5A}"/>
              </a:ext>
            </a:extLst>
          </p:cNvPr>
          <p:cNvSpPr/>
          <p:nvPr/>
        </p:nvSpPr>
        <p:spPr>
          <a:xfrm>
            <a:off x="7499912" y="2782646"/>
            <a:ext cx="266700" cy="266700"/>
          </a:xfrm>
          <a:prstGeom prst="ellipse">
            <a:avLst/>
          </a:prstGeom>
          <a:solidFill>
            <a:srgbClr val="6925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+mj-ea"/>
                <a:ea typeface="+mj-ea"/>
              </a:rPr>
              <a:t>3</a:t>
            </a:r>
            <a:endParaRPr lang="ko-KR" altLang="en-US" sz="12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EE22C87-B359-5CA8-C64A-18EE5A14E970}"/>
                  </a:ext>
                </a:extLst>
              </p:cNvPr>
              <p:cNvSpPr txBox="1"/>
              <p:nvPr/>
            </p:nvSpPr>
            <p:spPr>
              <a:xfrm>
                <a:off x="1128657" y="4881654"/>
                <a:ext cx="8733353" cy="13538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ko-KR" altLang="en-US" sz="1400" dirty="0">
                    <a:latin typeface="+mn-ea"/>
                  </a:rPr>
                  <a:t>모든 농어의 무게를 하나로 예측함</a:t>
                </a:r>
                <a:r>
                  <a:rPr lang="en-US" altLang="ko-KR" sz="1400" dirty="0">
                    <a:latin typeface="+mn-ea"/>
                  </a:rPr>
                  <a:t>. </a:t>
                </a:r>
                <a:r>
                  <a:rPr lang="ko-KR" altLang="en-US" sz="1400" dirty="0">
                    <a:latin typeface="+mn-ea"/>
                  </a:rPr>
                  <a:t>직선의 위치가 만약 훈련 세트의 평균에 가깝다면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400" dirty="0">
                    <a:latin typeface="+mn-ea"/>
                  </a:rPr>
                  <a:t>는</a:t>
                </a:r>
                <a:r>
                  <a:rPr lang="en-US" altLang="ko-KR" sz="1400" dirty="0">
                    <a:latin typeface="+mn-ea"/>
                  </a:rPr>
                  <a:t> 0</a:t>
                </a:r>
                <a:r>
                  <a:rPr lang="ko-KR" altLang="en-US" sz="1400" dirty="0">
                    <a:latin typeface="+mn-ea"/>
                  </a:rPr>
                  <a:t>에 가까운 값이 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ko-KR" altLang="en-US" sz="1400" dirty="0">
                    <a:latin typeface="+mn-ea"/>
                  </a:rPr>
                  <a:t>완전히 반대로 예측함</a:t>
                </a:r>
                <a:r>
                  <a:rPr lang="en-US" altLang="ko-KR" sz="1400" dirty="0">
                    <a:latin typeface="+mn-ea"/>
                  </a:rPr>
                  <a:t>. </a:t>
                </a:r>
                <a:r>
                  <a:rPr lang="ko-KR" altLang="en-US" sz="1400" dirty="0">
                    <a:latin typeface="+mn-ea"/>
                  </a:rPr>
                  <a:t>길이가 작은 농어의 무게가 높고 길이가 큰 농어의 무게가 낮음</a:t>
                </a:r>
                <a:r>
                  <a:rPr lang="en-US" altLang="ko-KR" sz="1400" dirty="0">
                    <a:latin typeface="+mn-ea"/>
                  </a:rPr>
                  <a:t>. </a:t>
                </a:r>
                <a:br>
                  <a:rPr lang="en-US" altLang="ko-KR" sz="1400" dirty="0">
                    <a:latin typeface="+mn-ea"/>
                  </a:rPr>
                </a:br>
                <a:r>
                  <a:rPr lang="ko-KR" altLang="en-US" sz="1400" dirty="0">
                    <a:latin typeface="+mn-ea"/>
                  </a:rPr>
                  <a:t>이렇게 예측을 반대로 하면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400" dirty="0">
                    <a:latin typeface="+mn-ea"/>
                  </a:rPr>
                  <a:t>가 음수가 될 수 있음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ko-KR" altLang="en-US" sz="1400" dirty="0">
                    <a:latin typeface="+mn-ea"/>
                  </a:rPr>
                  <a:t>가장 잘 예측한 직선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EE22C87-B359-5CA8-C64A-18EE5A14E9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8657" y="4881654"/>
                <a:ext cx="8733353" cy="1353897"/>
              </a:xfrm>
              <a:prstGeom prst="rect">
                <a:avLst/>
              </a:prstGeom>
              <a:blipFill>
                <a:blip r:embed="rId3"/>
                <a:stretch>
                  <a:fillRect l="-70" b="-36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8AE726-8679-62DC-B12B-882252D9A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285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563565"/>
            <a:ext cx="10314042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사이킷런은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sklearn.linear_model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패키지 안에 </a:t>
            </a:r>
            <a:r>
              <a:rPr lang="en-US" altLang="ko-KR" sz="1600" dirty="0" err="1">
                <a:latin typeface="+mn-ea"/>
              </a:rPr>
              <a:t>LinearRegression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클래스로 선형회귀 알고리즘을 구현해 놓음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47BE26-3014-ECF8-52B9-BBAB894A957E}"/>
              </a:ext>
            </a:extLst>
          </p:cNvPr>
          <p:cNvSpPr txBox="1"/>
          <p:nvPr/>
        </p:nvSpPr>
        <p:spPr>
          <a:xfrm>
            <a:off x="1064390" y="2087989"/>
            <a:ext cx="9389058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linear_model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LinearRegression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LinearRegression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fit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.predict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([[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BA706D-2FE7-5699-4ECE-B0BBF6AE9F2C}"/>
              </a:ext>
            </a:extLst>
          </p:cNvPr>
          <p:cNvSpPr txBox="1"/>
          <p:nvPr/>
        </p:nvSpPr>
        <p:spPr>
          <a:xfrm>
            <a:off x="1064390" y="3429000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[1241.83860323]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5742E-D72D-A24C-16C3-F2C68BCB3E92}"/>
              </a:ext>
            </a:extLst>
          </p:cNvPr>
          <p:cNvSpPr txBox="1"/>
          <p:nvPr/>
        </p:nvSpPr>
        <p:spPr>
          <a:xfrm>
            <a:off x="660530" y="3908237"/>
            <a:ext cx="860524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K-</a:t>
            </a:r>
            <a:r>
              <a:rPr lang="ko-KR" altLang="en-US" sz="1600" dirty="0">
                <a:latin typeface="+mn-ea"/>
              </a:rPr>
              <a:t>최근접 이웃 회귀를 사용했을 때와 달리 선형 회귀는 </a:t>
            </a:r>
            <a:r>
              <a:rPr lang="en-US" altLang="ko-KR" sz="1600" dirty="0">
                <a:latin typeface="+mn-ea"/>
              </a:rPr>
              <a:t>50cm </a:t>
            </a:r>
            <a:r>
              <a:rPr lang="ko-KR" altLang="en-US" sz="1600" dirty="0">
                <a:latin typeface="+mn-ea"/>
              </a:rPr>
              <a:t>농어의 무게를 아주 높게 예측함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선형 회귀가 학습한 직선을 그려 보고 어떻게 이런 값이 나왔는지 알아보겠음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3404A-33F2-0489-CE0C-BA957A032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2925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552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(2) </a:t>
            </a:r>
            <a:r>
              <a:rPr lang="ko-KR" altLang="en-US" sz="3200" dirty="0">
                <a:latin typeface="+mj-ea"/>
                <a:ea typeface="+mj-ea"/>
              </a:rPr>
              <a:t>선형 회귀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/>
              <p:nvPr/>
            </p:nvSpPr>
            <p:spPr>
              <a:xfrm>
                <a:off x="660530" y="1563565"/>
                <a:ext cx="6595203" cy="7941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하나의 직선을 그리려면 기울기와 절편이 있어야 함   → </a:t>
                </a:r>
                <a14:m>
                  <m:oMath xmlns:m="http://schemas.openxmlformats.org/officeDocument/2006/math">
                    <m:r>
                      <a:rPr lang="en-US" altLang="ko-KR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 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latin typeface="+mn-ea"/>
                  </a:rPr>
                  <a:t>를 농어의 길이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+mn-ea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ko-KR" altLang="en-US" sz="1600" dirty="0">
                    <a:solidFill>
                      <a:schemeClr val="tx1"/>
                    </a:solidFill>
                    <a:latin typeface="+mn-ea"/>
                  </a:rPr>
                  <a:t>를 농어의 무게로 바꾸면 다음과 같이 나타낼 수 있음</a:t>
                </a:r>
                <a:endParaRPr lang="en-US" altLang="ko-KR" sz="1600" dirty="0">
                  <a:solidFill>
                    <a:schemeClr val="tx1"/>
                  </a:solidFill>
                  <a:latin typeface="+mn-ea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01B5C4-8E59-A2B3-4BE9-2158601A5B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0" y="1563565"/>
                <a:ext cx="6595203" cy="794192"/>
              </a:xfrm>
              <a:prstGeom prst="rect">
                <a:avLst/>
              </a:prstGeom>
              <a:blipFill>
                <a:blip r:embed="rId2"/>
                <a:stretch>
                  <a:fillRect l="-370" b="-839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EA28A94-809F-8EC4-0D04-6EF4B471147E}"/>
              </a:ext>
            </a:extLst>
          </p:cNvPr>
          <p:cNvSpPr txBox="1"/>
          <p:nvPr/>
        </p:nvSpPr>
        <p:spPr>
          <a:xfrm>
            <a:off x="192228" y="1006670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06B23F9-85EB-F745-0C6A-72EBBFBE2955}"/>
              </a:ext>
            </a:extLst>
          </p:cNvPr>
          <p:cNvGrpSpPr/>
          <p:nvPr/>
        </p:nvGrpSpPr>
        <p:grpSpPr>
          <a:xfrm>
            <a:off x="3391199" y="2554558"/>
            <a:ext cx="4121822" cy="2004323"/>
            <a:chOff x="1667789" y="3290112"/>
            <a:chExt cx="4121822" cy="2004323"/>
          </a:xfrm>
        </p:grpSpPr>
        <p:sp>
          <p:nvSpPr>
            <p:cNvPr id="27" name="직각 삼각형 26">
              <a:extLst>
                <a:ext uri="{FF2B5EF4-FFF2-40B4-BE49-F238E27FC236}">
                  <a16:creationId xmlns:a16="http://schemas.microsoft.com/office/drawing/2014/main" id="{F2E6977C-E6C0-FD52-6FC0-BE2FDB05475C}"/>
                </a:ext>
              </a:extLst>
            </p:cNvPr>
            <p:cNvSpPr/>
            <p:nvPr/>
          </p:nvSpPr>
          <p:spPr>
            <a:xfrm flipH="1">
              <a:off x="3155672" y="4053865"/>
              <a:ext cx="630356" cy="245305"/>
            </a:xfrm>
            <a:prstGeom prst="rtTriangle">
              <a:avLst/>
            </a:prstGeom>
            <a:noFill/>
            <a:ln w="19050"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CAA34777-6AB4-F755-A4AB-C37B85F8C713}"/>
                </a:ext>
              </a:extLst>
            </p:cNvPr>
            <p:cNvGrpSpPr/>
            <p:nvPr/>
          </p:nvGrpSpPr>
          <p:grpSpPr>
            <a:xfrm>
              <a:off x="2103186" y="3358955"/>
              <a:ext cx="2689794" cy="1935480"/>
              <a:chOff x="1760286" y="3002280"/>
              <a:chExt cx="2689794" cy="1935480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B05B654-C26B-6B02-DFF8-0A0DB801850F}"/>
                  </a:ext>
                </a:extLst>
              </p:cNvPr>
              <p:cNvGrpSpPr/>
              <p:nvPr/>
            </p:nvGrpSpPr>
            <p:grpSpPr>
              <a:xfrm>
                <a:off x="1760286" y="3002280"/>
                <a:ext cx="2689794" cy="1935480"/>
                <a:chOff x="1760286" y="3002280"/>
                <a:chExt cx="2689794" cy="1935480"/>
              </a:xfrm>
            </p:grpSpPr>
            <p:cxnSp>
              <p:nvCxnSpPr>
                <p:cNvPr id="8" name="직선 연결선 7">
                  <a:extLst>
                    <a:ext uri="{FF2B5EF4-FFF2-40B4-BE49-F238E27FC236}">
                      <a16:creationId xmlns:a16="http://schemas.microsoft.com/office/drawing/2014/main" id="{B2814D1B-2EAA-0513-BAB9-2DDCC78CB6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17420" y="3002280"/>
                  <a:ext cx="0" cy="19354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직선 연결선 8">
                  <a:extLst>
                    <a:ext uri="{FF2B5EF4-FFF2-40B4-BE49-F238E27FC236}">
                      <a16:creationId xmlns:a16="http://schemas.microsoft.com/office/drawing/2014/main" id="{1900F15B-B804-6F99-5886-C4EEA74083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60286" y="4545964"/>
                  <a:ext cx="268979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503ECFC1-0327-AFCD-27F4-5CFA61D0FD13}"/>
                  </a:ext>
                </a:extLst>
              </p:cNvPr>
              <p:cNvCxnSpPr/>
              <p:nvPr/>
            </p:nvCxnSpPr>
            <p:spPr>
              <a:xfrm flipV="1">
                <a:off x="1920240" y="3370263"/>
                <a:ext cx="2362200" cy="914400"/>
              </a:xfrm>
              <a:prstGeom prst="line">
                <a:avLst/>
              </a:prstGeom>
              <a:ln w="2857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7AC80F-B91D-566B-86A6-117077E2C5A6}"/>
                </a:ext>
              </a:extLst>
            </p:cNvPr>
            <p:cNvSpPr txBox="1"/>
            <p:nvPr/>
          </p:nvSpPr>
          <p:spPr>
            <a:xfrm>
              <a:off x="1799024" y="3290112"/>
              <a:ext cx="784189" cy="3218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+mn-ea"/>
                </a:rPr>
                <a:t>농어 무게 </a:t>
              </a:r>
              <a:endParaRPr lang="en-US" altLang="ko-KR" sz="1050" dirty="0">
                <a:latin typeface="+mn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F6EE0C-BD87-0439-9035-8D354B2D31C5}"/>
                </a:ext>
              </a:extLst>
            </p:cNvPr>
            <p:cNvSpPr txBox="1"/>
            <p:nvPr/>
          </p:nvSpPr>
          <p:spPr>
            <a:xfrm>
              <a:off x="4164665" y="4920858"/>
              <a:ext cx="729687" cy="311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+mn-ea"/>
                </a:rPr>
                <a:t>농어 길이</a:t>
              </a:r>
              <a:endParaRPr lang="en-US" altLang="ko-KR" sz="1050" dirty="0">
                <a:latin typeface="+mn-ea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46CC60A-A80E-7B35-3EFA-3EED84F3B371}"/>
                </a:ext>
              </a:extLst>
            </p:cNvPr>
            <p:cNvSpPr txBox="1"/>
            <p:nvPr/>
          </p:nvSpPr>
          <p:spPr>
            <a:xfrm>
              <a:off x="1667789" y="4154381"/>
              <a:ext cx="663964" cy="311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69258A"/>
                  </a:solidFill>
                  <a:latin typeface="+mn-ea"/>
                </a:rPr>
                <a:t>절편 </a:t>
              </a:r>
              <a:r>
                <a:rPr lang="en-US" altLang="ko-KR" sz="1050" dirty="0">
                  <a:solidFill>
                    <a:srgbClr val="69258A"/>
                  </a:solidFill>
                  <a:latin typeface="+mn-ea"/>
                </a:rPr>
                <a:t>(b)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ACA29740-F68C-9B09-2EAC-151E5E6B6464}"/>
                </a:ext>
              </a:extLst>
            </p:cNvPr>
            <p:cNvCxnSpPr>
              <a:cxnSpLocks/>
            </p:cNvCxnSpPr>
            <p:nvPr/>
          </p:nvCxnSpPr>
          <p:spPr>
            <a:xfrm>
              <a:off x="2263140" y="4326695"/>
              <a:ext cx="228567" cy="155716"/>
            </a:xfrm>
            <a:prstGeom prst="straightConnector1">
              <a:avLst/>
            </a:prstGeom>
            <a:ln w="19050">
              <a:solidFill>
                <a:srgbClr val="6925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75A1500-3935-E04E-085A-93FF7283460E}"/>
                </a:ext>
              </a:extLst>
            </p:cNvPr>
            <p:cNvSpPr txBox="1"/>
            <p:nvPr/>
          </p:nvSpPr>
          <p:spPr>
            <a:xfrm>
              <a:off x="3873702" y="4154381"/>
              <a:ext cx="784189" cy="311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69258A"/>
                  </a:solidFill>
                  <a:latin typeface="+mn-ea"/>
                </a:rPr>
                <a:t>기울기 </a:t>
              </a:r>
              <a:r>
                <a:rPr lang="en-US" altLang="ko-KR" sz="1050" dirty="0">
                  <a:solidFill>
                    <a:srgbClr val="69258A"/>
                  </a:solidFill>
                  <a:latin typeface="+mn-ea"/>
                </a:rPr>
                <a:t>(a)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CE2F2D1-DF2B-E8FB-3136-59AA69A68607}"/>
                    </a:ext>
                  </a:extLst>
                </p:cNvPr>
                <p:cNvSpPr txBox="1"/>
                <p:nvPr/>
              </p:nvSpPr>
              <p:spPr>
                <a:xfrm>
                  <a:off x="3873702" y="3341266"/>
                  <a:ext cx="1915909" cy="3105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050" dirty="0">
                      <a:solidFill>
                        <a:srgbClr val="69258A"/>
                      </a:solidFill>
                      <a:latin typeface="+mn-ea"/>
                    </a:rPr>
                    <a:t>농어 무게 </a:t>
                  </a:r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= a </a:t>
                  </a:r>
                  <a14:m>
                    <m:oMath xmlns:m="http://schemas.openxmlformats.org/officeDocument/2006/math">
                      <m:r>
                        <a:rPr lang="en-US" altLang="ko-KR" sz="1050" i="1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a14:m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 </a:t>
                  </a:r>
                  <a:r>
                    <a:rPr lang="ko-KR" altLang="en-US" sz="1050" dirty="0">
                      <a:solidFill>
                        <a:srgbClr val="69258A"/>
                      </a:solidFill>
                      <a:latin typeface="+mn-ea"/>
                    </a:rPr>
                    <a:t>농어 길이 </a:t>
                  </a:r>
                  <a14:m>
                    <m:oMath xmlns:m="http://schemas.openxmlformats.org/officeDocument/2006/math">
                      <m:r>
                        <a:rPr lang="en-US" altLang="ko-KR" sz="1050" b="0" i="1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a14:m>
                  <a:r>
                    <a:rPr lang="en-US" altLang="ko-KR" sz="1050" dirty="0">
                      <a:solidFill>
                        <a:srgbClr val="69258A"/>
                      </a:solidFill>
                      <a:latin typeface="+mn-ea"/>
                    </a:rPr>
                    <a:t> b</a:t>
                  </a:r>
                </a:p>
              </p:txBody>
            </p:sp>
          </mc:Choice>
          <mc:Fallback xmlns="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CE2F2D1-DF2B-E8FB-3136-59AA69A686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73702" y="3341266"/>
                  <a:ext cx="1915909" cy="310598"/>
                </a:xfrm>
                <a:prstGeom prst="rect">
                  <a:avLst/>
                </a:prstGeom>
                <a:blipFill>
                  <a:blip r:embed="rId3"/>
                  <a:stretch>
                    <a:fillRect b="-1176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4C7ABA2C-196C-77E9-4874-22D2AB19DBAB}"/>
              </a:ext>
            </a:extLst>
          </p:cNvPr>
          <p:cNvSpPr txBox="1"/>
          <p:nvPr/>
        </p:nvSpPr>
        <p:spPr>
          <a:xfrm>
            <a:off x="976257" y="4755682"/>
            <a:ext cx="9066906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solidFill>
                  <a:schemeClr val="tx1"/>
                </a:solidFill>
                <a:latin typeface="+mn-ea"/>
              </a:rPr>
              <a:t>LinearRegression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클래스가 찾은 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a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와 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b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400" dirty="0" err="1">
                <a:latin typeface="+mn-ea"/>
              </a:rPr>
              <a:t>lr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객체의 </a:t>
            </a:r>
            <a:r>
              <a:rPr lang="en-US" altLang="ko-KR" sz="1400" dirty="0" err="1">
                <a:latin typeface="+mn-ea"/>
              </a:rPr>
              <a:t>coef</a:t>
            </a:r>
            <a:r>
              <a:rPr lang="en-US" altLang="ko-KR" sz="1400" dirty="0">
                <a:latin typeface="+mn-ea"/>
              </a:rPr>
              <a:t>_</a:t>
            </a:r>
            <a:r>
              <a:rPr lang="ko-KR" altLang="en-US" sz="1400" dirty="0">
                <a:latin typeface="+mn-ea"/>
              </a:rPr>
              <a:t>와 </a:t>
            </a:r>
            <a:r>
              <a:rPr lang="en-US" altLang="ko-KR" sz="1400" dirty="0">
                <a:latin typeface="+mn-ea"/>
              </a:rPr>
              <a:t>intercept_ </a:t>
            </a:r>
            <a:r>
              <a:rPr lang="ko-KR" altLang="en-US" sz="1400" dirty="0">
                <a:latin typeface="+mn-ea"/>
              </a:rPr>
              <a:t>속성에 저장되어 있음</a:t>
            </a:r>
            <a:endParaRPr lang="en-US" altLang="ko-KR" sz="14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solidFill>
                  <a:schemeClr val="tx1"/>
                </a:solidFill>
                <a:latin typeface="+mn-ea"/>
              </a:rPr>
              <a:t>coef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_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와 </a:t>
            </a:r>
            <a:r>
              <a:rPr lang="en-US" altLang="ko-KR" sz="1400" dirty="0">
                <a:solidFill>
                  <a:schemeClr val="tx1"/>
                </a:solidFill>
                <a:latin typeface="+mn-ea"/>
              </a:rPr>
              <a:t>intercept_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를 머신러닝 알고리즘이 찾은 값이라는 의미로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모델 파라미터</a:t>
            </a:r>
            <a:r>
              <a:rPr lang="en-US" altLang="ko-KR" sz="1400" dirty="0">
                <a:solidFill>
                  <a:srgbClr val="69258A"/>
                </a:solidFill>
                <a:latin typeface="+mn-ea"/>
              </a:rPr>
              <a:t>(model parameter)</a:t>
            </a:r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라고 부름</a:t>
            </a:r>
            <a:endParaRPr lang="en-US" altLang="ko-KR" sz="1400" dirty="0">
              <a:solidFill>
                <a:schemeClr val="tx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AF49A4-267D-AC41-5D4B-C0DB60CB660A}"/>
              </a:ext>
            </a:extLst>
          </p:cNvPr>
          <p:cNvSpPr txBox="1"/>
          <p:nvPr/>
        </p:nvSpPr>
        <p:spPr>
          <a:xfrm>
            <a:off x="1052457" y="5603255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coef_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lr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intercept_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2D24845-0458-CE94-40FB-BAF9C58A6178}"/>
              </a:ext>
            </a:extLst>
          </p:cNvPr>
          <p:cNvSpPr txBox="1"/>
          <p:nvPr/>
        </p:nvSpPr>
        <p:spPr>
          <a:xfrm>
            <a:off x="1052457" y="6066220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[39.01714496] -709.0186449535474</a:t>
            </a:r>
            <a:endParaRPr lang="en-US" altLang="ko-KR" sz="1400" b="0" dirty="0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A48309-269E-61BA-63CE-44CC974D7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892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</TotalTime>
  <Words>1697</Words>
  <Application>Microsoft Office PowerPoint</Application>
  <PresentationFormat>와이드스크린</PresentationFormat>
  <Paragraphs>189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Wingdings</vt:lpstr>
      <vt:lpstr>Cambria Math</vt:lpstr>
      <vt:lpstr>나눔스퀘어_ac Bold</vt:lpstr>
      <vt:lpstr>D2Coding</vt:lpstr>
      <vt:lpstr>나눔스퀘어 네오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57</cp:revision>
  <dcterms:created xsi:type="dcterms:W3CDTF">2022-03-07T11:10:45Z</dcterms:created>
  <dcterms:modified xsi:type="dcterms:W3CDTF">2024-11-29T06:25:00Z</dcterms:modified>
</cp:coreProperties>
</file>

<file path=docProps/thumbnail.jpeg>
</file>